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57" r:id="rId3"/>
    <p:sldId id="278" r:id="rId4"/>
    <p:sldId id="276" r:id="rId5"/>
    <p:sldId id="277" r:id="rId6"/>
    <p:sldId id="274" r:id="rId7"/>
    <p:sldId id="258" r:id="rId8"/>
    <p:sldId id="259" r:id="rId9"/>
    <p:sldId id="260" r:id="rId10"/>
    <p:sldId id="261" r:id="rId11"/>
    <p:sldId id="262" r:id="rId12"/>
    <p:sldId id="263" r:id="rId13"/>
    <p:sldId id="264" r:id="rId14"/>
    <p:sldId id="265" r:id="rId15"/>
    <p:sldId id="266"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2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FF89F-F8D7-4F4F-B08F-BBC40945AD5A}" type="datetimeFigureOut">
              <a:rPr lang="en-US" smtClean="0"/>
              <a:t>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E5794-3845-4D37-849A-25DEE3DA457E}" type="slidenum">
              <a:rPr lang="en-US" smtClean="0"/>
              <a:t>‹#›</a:t>
            </a:fld>
            <a:endParaRPr lang="en-US"/>
          </a:p>
        </p:txBody>
      </p:sp>
    </p:spTree>
    <p:extLst>
      <p:ext uri="{BB962C8B-B14F-4D97-AF65-F5344CB8AC3E}">
        <p14:creationId xmlns:p14="http://schemas.microsoft.com/office/powerpoint/2010/main" val="87680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E5794-3845-4D37-849A-25DEE3DA457E}" type="slidenum">
              <a:rPr lang="en-US" smtClean="0"/>
              <a:t>6</a:t>
            </a:fld>
            <a:endParaRPr lang="en-US"/>
          </a:p>
        </p:txBody>
      </p:sp>
    </p:spTree>
    <p:extLst>
      <p:ext uri="{BB962C8B-B14F-4D97-AF65-F5344CB8AC3E}">
        <p14:creationId xmlns:p14="http://schemas.microsoft.com/office/powerpoint/2010/main" val="343231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1/4/2018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0772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55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399"/>
            <a:ext cx="8382000" cy="5355312"/>
          </a:xfrm>
          <a:prstGeom prst="rect">
            <a:avLst/>
          </a:prstGeom>
        </p:spPr>
        <p:txBody>
          <a:bodyPr wrap="square">
            <a:spAutoFit/>
          </a:bodyPr>
          <a:lstStyle/>
          <a:p>
            <a:pPr algn="r"/>
            <a:r>
              <a:rPr lang="fa-IR" b="1" dirty="0"/>
              <a:t>آمادگی بعد از زلزله در خارج از ساختمان</a:t>
            </a:r>
          </a:p>
          <a:p>
            <a:pPr algn="r"/>
            <a:r>
              <a:rPr lang="fa-IR" dirty="0"/>
              <a:t>- خطرات بالقوه ای که پس از زلزله در خارج ساختمان می تواند وجود داشته باشد را شناسایی کنید:</a:t>
            </a:r>
          </a:p>
          <a:p>
            <a:pPr algn="r"/>
            <a:endParaRPr lang="fa-IR" dirty="0"/>
          </a:p>
          <a:p>
            <a:pPr algn="r"/>
            <a:r>
              <a:rPr lang="fa-IR" dirty="0"/>
              <a:t>* خطوط انتقال نیرو (تیر برق)</a:t>
            </a:r>
          </a:p>
          <a:p>
            <a:pPr algn="r"/>
            <a:endParaRPr lang="fa-IR" dirty="0"/>
          </a:p>
          <a:p>
            <a:pPr algn="r"/>
            <a:r>
              <a:rPr lang="fa-IR" dirty="0"/>
              <a:t>* درختان</a:t>
            </a:r>
          </a:p>
          <a:p>
            <a:pPr algn="r"/>
            <a:endParaRPr lang="fa-IR" dirty="0"/>
          </a:p>
          <a:p>
            <a:pPr algn="r"/>
            <a:r>
              <a:rPr lang="fa-IR" dirty="0"/>
              <a:t>* محدوده های نزدیک ساختمان که ممکن است آوار بر روی آن ریخته شود(مانند: قسمت های تخریب شده از ساختمان، سنگ های نما، دست اندازها، شیشه های خرد شده ...)</a:t>
            </a:r>
          </a:p>
          <a:p>
            <a:pPr algn="r"/>
            <a:endParaRPr lang="fa-IR" dirty="0"/>
          </a:p>
          <a:p>
            <a:pPr algn="r"/>
            <a:r>
              <a:rPr lang="fa-IR" dirty="0"/>
              <a:t>* پیاده روهای سرپوشیده</a:t>
            </a:r>
          </a:p>
          <a:p>
            <a:pPr algn="r"/>
            <a:endParaRPr lang="fa-IR" dirty="0"/>
          </a:p>
          <a:p>
            <a:pPr algn="r"/>
            <a:r>
              <a:rPr lang="fa-IR" dirty="0"/>
              <a:t>* مسیر عبور خط لوله گاز</a:t>
            </a:r>
          </a:p>
          <a:p>
            <a:pPr algn="r"/>
            <a:endParaRPr lang="fa-IR" dirty="0"/>
          </a:p>
          <a:p>
            <a:pPr algn="r"/>
            <a:r>
              <a:rPr lang="fa-IR" dirty="0"/>
              <a:t>* نرده ها و توری های فلزی دور محوطه ساختمان(خطر برق گرفتگی در صورت افتادن سیم برق بر روی آن ها وجود دارد)</a:t>
            </a:r>
          </a:p>
          <a:p>
            <a:pPr algn="r"/>
            <a:endParaRPr lang="fa-IR" dirty="0"/>
          </a:p>
          <a:p>
            <a:pPr algn="r"/>
            <a:r>
              <a:rPr lang="fa-IR" dirty="0"/>
              <a:t>* انبارهای ذخیره مواد خطرزا (شوینده های کلردار، مواد اولیه آزمایشگاه ها، ...)</a:t>
            </a:r>
          </a:p>
          <a:p>
            <a:pPr algn="r"/>
            <a:endParaRPr lang="fa-IR" dirty="0"/>
          </a:p>
        </p:txBody>
      </p:sp>
    </p:spTree>
    <p:extLst>
      <p:ext uri="{BB962C8B-B14F-4D97-AF65-F5344CB8AC3E}">
        <p14:creationId xmlns:p14="http://schemas.microsoft.com/office/powerpoint/2010/main" val="409698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01000" cy="3139321"/>
          </a:xfrm>
          <a:prstGeom prst="rect">
            <a:avLst/>
          </a:prstGeom>
        </p:spPr>
        <p:txBody>
          <a:bodyPr wrap="square">
            <a:spAutoFit/>
          </a:bodyPr>
          <a:lstStyle/>
          <a:p>
            <a:pPr algn="r"/>
            <a:r>
              <a:rPr lang="fa-IR" dirty="0"/>
              <a:t> فضاهای باز(غیر سرپوشیده) خارج از ساختمان را که از خطرات مورد اشاره به دور می باشند را جهت تخلیه دانش آموزان اختصاص دهید و نقطه ای را خارج از مدرسه(مانند نزدیک ترین پارک) به عنوان محل جایگزین انتخاب نمائید.</a:t>
            </a:r>
          </a:p>
          <a:p>
            <a:pPr algn="r"/>
            <a:endParaRPr lang="fa-IR" dirty="0"/>
          </a:p>
          <a:p>
            <a:pPr algn="r"/>
            <a:r>
              <a:rPr lang="fa-IR" dirty="0"/>
              <a:t>- توجه داشته باشیم که حتی الامکان محل های تجمع و تخلیه از امکانات بهداشتی که برای دانش آموزان و کارکنان در نظر گرفته شده است خیلی دور نباشند.</a:t>
            </a:r>
          </a:p>
          <a:p>
            <a:pPr algn="r"/>
            <a:endParaRPr lang="fa-IR" dirty="0"/>
          </a:p>
          <a:p>
            <a:pPr algn="r"/>
            <a:r>
              <a:rPr lang="fa-IR" dirty="0"/>
              <a:t>- پس از انتخاب مسیر و محل تخلیه اضطراری، نقشه آن را تهیه و ضمن نصب در طبقات ساختمان در اختیار تمام افراد قرار دهید.</a:t>
            </a:r>
          </a:p>
          <a:p>
            <a:pPr algn="r"/>
            <a:endParaRPr lang="fa-IR" dirty="0"/>
          </a:p>
          <a:p>
            <a:pPr algn="r"/>
            <a:r>
              <a:rPr lang="fa-IR" dirty="0" smtClean="0"/>
              <a:t>.</a:t>
            </a:r>
            <a:endParaRPr lang="en-US" dirty="0"/>
          </a:p>
        </p:txBody>
      </p:sp>
    </p:spTree>
    <p:extLst>
      <p:ext uri="{BB962C8B-B14F-4D97-AF65-F5344CB8AC3E}">
        <p14:creationId xmlns:p14="http://schemas.microsoft.com/office/powerpoint/2010/main" val="253471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086600" cy="2246769"/>
          </a:xfrm>
          <a:prstGeom prst="rect">
            <a:avLst/>
          </a:prstGeom>
        </p:spPr>
        <p:txBody>
          <a:bodyPr wrap="square">
            <a:spAutoFit/>
          </a:bodyPr>
          <a:lstStyle/>
          <a:p>
            <a:pPr algn="r"/>
            <a:r>
              <a:rPr lang="fa-IR" sz="2000" dirty="0"/>
              <a:t>- به پرسنل و دانش آموزان در مورد طرح ها و مسیرهای منتخب توضیح دهید.</a:t>
            </a:r>
          </a:p>
          <a:p>
            <a:pPr algn="r"/>
            <a:endParaRPr lang="fa-IR" sz="2000" dirty="0"/>
          </a:p>
          <a:p>
            <a:pPr algn="r"/>
            <a:r>
              <a:rPr lang="fa-IR" sz="2000" dirty="0"/>
              <a:t>- حداقل دو یا سه مانور در سال داشته باشید و عبور از مسیرهای جایگزین را نیز در این مانورها تمرین کنید.</a:t>
            </a:r>
          </a:p>
          <a:p>
            <a:pPr algn="r"/>
            <a:endParaRPr lang="fa-IR" sz="2000" dirty="0"/>
          </a:p>
          <a:p>
            <a:pPr algn="r"/>
            <a:r>
              <a:rPr lang="fa-IR" sz="2000" dirty="0"/>
              <a:t>- مانورها باید با حضور فعال همه دانش آموزان و کارکنان(حتی ناتوانان) انجام پذیرد</a:t>
            </a:r>
            <a:endParaRPr lang="en-US" sz="2000" dirty="0"/>
          </a:p>
        </p:txBody>
      </p:sp>
    </p:spTree>
    <p:extLst>
      <p:ext uri="{BB962C8B-B14F-4D97-AF65-F5344CB8AC3E}">
        <p14:creationId xmlns:p14="http://schemas.microsoft.com/office/powerpoint/2010/main" val="155079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762000"/>
            <a:ext cx="7391400" cy="3508653"/>
          </a:xfrm>
          <a:prstGeom prst="rect">
            <a:avLst/>
          </a:prstGeom>
        </p:spPr>
        <p:txBody>
          <a:bodyPr wrap="square">
            <a:spAutoFit/>
          </a:bodyPr>
          <a:lstStyle/>
          <a:p>
            <a:pPr algn="r"/>
            <a:r>
              <a:rPr lang="fa-IR" sz="2400" b="1" dirty="0"/>
              <a:t>وظیفه مدیران</a:t>
            </a:r>
          </a:p>
          <a:p>
            <a:pPr algn="r"/>
            <a:r>
              <a:rPr lang="fa-IR" dirty="0"/>
              <a:t>* پس از وقوع زمین لرزه ابتدا خسارات وارده به داخل و خارج ساختمان را ارزیابی نمائید.</a:t>
            </a:r>
          </a:p>
          <a:p>
            <a:pPr algn="r"/>
            <a:endParaRPr lang="fa-IR" dirty="0"/>
          </a:p>
          <a:p>
            <a:pPr algn="r"/>
            <a:r>
              <a:rPr lang="fa-IR" dirty="0"/>
              <a:t>* در مورد این که تمام ساختمان یا تنها بخش هایی از آن باید تخلیه شود، تصمیم بگیرید.</a:t>
            </a:r>
          </a:p>
          <a:p>
            <a:pPr algn="r"/>
            <a:endParaRPr lang="fa-IR" dirty="0"/>
          </a:p>
          <a:p>
            <a:pPr algn="r"/>
            <a:r>
              <a:rPr lang="fa-IR" dirty="0"/>
              <a:t>* مسیر(مسیرهای) تخلیه و تجمع را انتخاب نمائید.</a:t>
            </a:r>
          </a:p>
          <a:p>
            <a:pPr algn="r"/>
            <a:endParaRPr lang="fa-IR" dirty="0"/>
          </a:p>
          <a:p>
            <a:pPr algn="r"/>
            <a:r>
              <a:rPr lang="fa-IR" dirty="0"/>
              <a:t>* تمامی معلمین را در جریان تصمیمات خود قرار دهید.</a:t>
            </a:r>
          </a:p>
          <a:p>
            <a:pPr algn="r"/>
            <a:endParaRPr lang="fa-IR" dirty="0"/>
          </a:p>
          <a:p>
            <a:pPr algn="r"/>
            <a:r>
              <a:rPr lang="fa-IR" dirty="0"/>
              <a:t>* لازم است در تمام مدارس گروه مدیریت بحران با مسئولیت مدیر مدرسه تشکیل و با شناسائی اثرات بحران زا، راه حل های مناسب را در جهت کاهش خطرپذیری تبیین و به مرحله اجراء درآورند</a:t>
            </a:r>
            <a:endParaRPr lang="en-US" dirty="0"/>
          </a:p>
        </p:txBody>
      </p:sp>
    </p:spTree>
    <p:extLst>
      <p:ext uri="{BB962C8B-B14F-4D97-AF65-F5344CB8AC3E}">
        <p14:creationId xmlns:p14="http://schemas.microsoft.com/office/powerpoint/2010/main" val="371678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924800" cy="4616648"/>
          </a:xfrm>
          <a:prstGeom prst="rect">
            <a:avLst/>
          </a:prstGeom>
        </p:spPr>
        <p:txBody>
          <a:bodyPr wrap="square">
            <a:spAutoFit/>
          </a:bodyPr>
          <a:lstStyle/>
          <a:p>
            <a:pPr algn="r"/>
            <a:r>
              <a:rPr lang="fa-IR" sz="2400" b="1" dirty="0"/>
              <a:t>وظیفه معلمان</a:t>
            </a:r>
          </a:p>
          <a:p>
            <a:pPr algn="r"/>
            <a:r>
              <a:rPr lang="fa-IR" dirty="0"/>
              <a:t>به عنوان یک اصل، هرگز اجازه ندهید که دانش آموزان به صورت ناگهانی و ناخودآگاه به سمت در و راهرو حمله ور شوند.</a:t>
            </a:r>
          </a:p>
          <a:p>
            <a:pPr algn="r"/>
            <a:endParaRPr lang="fa-IR" dirty="0"/>
          </a:p>
          <a:p>
            <a:pPr algn="r"/>
            <a:r>
              <a:rPr lang="fa-IR" dirty="0"/>
              <a:t>* منتظر شنیدن دستورات مدیر و یا مسئول منتخب پیرامون آن چه که باید انجام دهید، باشید.</a:t>
            </a:r>
          </a:p>
          <a:p>
            <a:pPr algn="r"/>
            <a:endParaRPr lang="fa-IR" dirty="0"/>
          </a:p>
          <a:p>
            <a:pPr algn="r"/>
            <a:r>
              <a:rPr lang="fa-IR" dirty="0"/>
              <a:t>در آن شرایط چنان چه زمان زیادی گذشت و شما هیچ گونه پیامی را نشنیدید باید خودتان تصمیم بگیرید.</a:t>
            </a:r>
          </a:p>
          <a:p>
            <a:pPr algn="r"/>
            <a:endParaRPr lang="fa-IR" dirty="0"/>
          </a:p>
          <a:p>
            <a:pPr algn="r"/>
            <a:r>
              <a:rPr lang="fa-IR" dirty="0"/>
              <a:t>* اگر در یک کلاس خطرناک هستید؛ (سقف در حال فرو ریختن، سیم های برق آتش گرفته شیشه ها شکسته و یا مواد شیمیایی کف اتاق را فرا گرفته و بوی گاز یا دود استشمام می شود)، شما باید کلاس را ترک کنید اما با خونسردی این کار را انجام دهید.</a:t>
            </a:r>
          </a:p>
          <a:p>
            <a:pPr algn="r"/>
            <a:endParaRPr lang="fa-IR" dirty="0"/>
          </a:p>
          <a:p>
            <a:pPr algn="r"/>
            <a:r>
              <a:rPr lang="fa-IR" dirty="0"/>
              <a:t>* اولویت خروج با دانش آموزان سال های پائین تر است و می توان با آموزش و برنامه ریزی از کمک دانش آموزان سال های بالاتر برای تخلیه اضطراری دانش آموزان کوچک تر استفاده نمود.</a:t>
            </a:r>
          </a:p>
          <a:p>
            <a:pPr algn="r"/>
            <a:endParaRPr lang="fa-IR" dirty="0"/>
          </a:p>
          <a:p>
            <a:pPr algn="r"/>
            <a:r>
              <a:rPr lang="fa-IR" dirty="0"/>
              <a:t>* همه دانش آموزان را قبل از ترک کلاس شمارش کنید که دانش آموزی جا نمانده باشد</a:t>
            </a:r>
            <a:endParaRPr lang="en-US" dirty="0"/>
          </a:p>
        </p:txBody>
      </p:sp>
    </p:spTree>
    <p:extLst>
      <p:ext uri="{BB962C8B-B14F-4D97-AF65-F5344CB8AC3E}">
        <p14:creationId xmlns:p14="http://schemas.microsoft.com/office/powerpoint/2010/main" val="144889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7848600" cy="2308324"/>
          </a:xfrm>
          <a:prstGeom prst="rect">
            <a:avLst/>
          </a:prstGeom>
        </p:spPr>
        <p:txBody>
          <a:bodyPr wrap="square">
            <a:spAutoFit/>
          </a:bodyPr>
          <a:lstStyle/>
          <a:p>
            <a:pPr algn="r"/>
            <a:r>
              <a:rPr lang="fa-IR" dirty="0"/>
              <a:t>* اگر دانش آموزان مجروح در کلاس دارید، خود جهت خروج آن ها از کلاس اقدام نموده و جهت تخلیه سایر دانش آموزان از همکاران تان کمک بگیرید.</a:t>
            </a:r>
          </a:p>
          <a:p>
            <a:pPr algn="r"/>
            <a:endParaRPr lang="fa-IR" dirty="0"/>
          </a:p>
          <a:p>
            <a:pPr algn="r"/>
            <a:r>
              <a:rPr lang="fa-IR" dirty="0"/>
              <a:t>* همواره در کلاس چراغ قوه ای را در محل مناسب نگهداری نمائید.</a:t>
            </a:r>
          </a:p>
          <a:p>
            <a:pPr algn="r"/>
            <a:endParaRPr lang="fa-IR" dirty="0"/>
          </a:p>
          <a:p>
            <a:pPr algn="r"/>
            <a:r>
              <a:rPr lang="fa-IR" dirty="0"/>
              <a:t>* توجه داشته باشید که اگر در هنگام تخلیه دانش آموزان مجدداً زمین به لرزه درآمد باید هر کس در جایی که هست بنشیند به صورتی که سر خود را میان دو زانو قرار داده و با دو دست از سر خود محافظت نماید. تا قطع تکان ها هیچ حرکتی ننمائید.</a:t>
            </a:r>
            <a:endParaRPr lang="en-US" dirty="0"/>
          </a:p>
        </p:txBody>
      </p:sp>
    </p:spTree>
    <p:extLst>
      <p:ext uri="{BB962C8B-B14F-4D97-AF65-F5344CB8AC3E}">
        <p14:creationId xmlns:p14="http://schemas.microsoft.com/office/powerpoint/2010/main" val="213857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6172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65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fa-IR" sz="6000" dirty="0"/>
              <a:t>آمادگی در برابر زلزله در مدارس</a:t>
            </a:r>
          </a:p>
          <a:p>
            <a:endParaRPr lang="en-US" dirty="0"/>
          </a:p>
        </p:txBody>
      </p:sp>
    </p:spTree>
    <p:extLst>
      <p:ext uri="{BB962C8B-B14F-4D97-AF65-F5344CB8AC3E}">
        <p14:creationId xmlns:p14="http://schemas.microsoft.com/office/powerpoint/2010/main" val="93262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43000"/>
            <a:ext cx="7520940" cy="3537477"/>
          </a:xfrm>
        </p:spPr>
        <p:txBody>
          <a:bodyPr/>
          <a:lstStyle/>
          <a:p>
            <a:pPr algn="r">
              <a:lnSpc>
                <a:spcPct val="150000"/>
              </a:lnSpc>
            </a:pPr>
            <a:r>
              <a:rPr lang="fa-IR" sz="2400" dirty="0" smtClean="0"/>
              <a:t>بلایا</a:t>
            </a:r>
          </a:p>
          <a:p>
            <a:pPr algn="r">
              <a:lnSpc>
                <a:spcPct val="150000"/>
              </a:lnSpc>
            </a:pPr>
            <a:r>
              <a:rPr lang="fa-IR" sz="1800" dirty="0" smtClean="0"/>
              <a:t>بر </a:t>
            </a:r>
            <a:r>
              <a:rPr lang="fa-IR" sz="1800" dirty="0"/>
              <a:t>اساس تعریف سازمان جهانی بهداشت : بلا به در هم ریختگی شدید در شرایط زیست محیط روانی و جسمی </a:t>
            </a:r>
            <a:r>
              <a:rPr lang="fa-IR" sz="1800" dirty="0" smtClean="0"/>
              <a:t>گفته </a:t>
            </a:r>
            <a:r>
              <a:rPr lang="fa-IR" sz="1800" dirty="0"/>
              <a:t>می شود . که </a:t>
            </a:r>
            <a:r>
              <a:rPr lang="fa-IR" sz="1800" dirty="0" smtClean="0"/>
              <a:t>این </a:t>
            </a:r>
            <a:r>
              <a:rPr lang="fa-IR" sz="1800" dirty="0"/>
              <a:t>به هم ریختگی </a:t>
            </a:r>
            <a:r>
              <a:rPr lang="fa-IR" sz="1800" dirty="0" smtClean="0"/>
              <a:t>فراتراز </a:t>
            </a:r>
            <a:r>
              <a:rPr lang="fa-IR" sz="1800" dirty="0"/>
              <a:t>ظرفیت انطباقی ، جامعه </a:t>
            </a:r>
            <a:r>
              <a:rPr lang="en-US" sz="1800" dirty="0" smtClean="0"/>
              <a:t>.</a:t>
            </a:r>
            <a:r>
              <a:rPr lang="fa-IR" sz="1800" dirty="0" smtClean="0"/>
              <a:t>مبتلاست</a:t>
            </a:r>
            <a:endParaRPr lang="fa-IR" sz="1800" dirty="0"/>
          </a:p>
          <a:p>
            <a:pPr algn="r">
              <a:lnSpc>
                <a:spcPct val="150000"/>
              </a:lnSpc>
            </a:pPr>
            <a:r>
              <a:rPr lang="fa-IR" sz="1800" dirty="0"/>
              <a:t>در بحران های طبیعی گستردگی مداخلات چشمگیر است و حیطه های وسیعی را شامل میشود لذا هماهنگی با واحدهای  ذیربط و جلب منابع انسانی و اقتصادی از اهمیت زیادی در این زمینه برخوردار است </a:t>
            </a:r>
            <a:endParaRPr lang="en-US" sz="1800" dirty="0"/>
          </a:p>
        </p:txBody>
      </p:sp>
    </p:spTree>
    <p:extLst>
      <p:ext uri="{BB962C8B-B14F-4D97-AF65-F5344CB8AC3E}">
        <p14:creationId xmlns:p14="http://schemas.microsoft.com/office/powerpoint/2010/main" val="21517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4572000"/>
          </a:xfrm>
        </p:spPr>
        <p:txBody>
          <a:bodyPr/>
          <a:lstStyle/>
          <a:p>
            <a:pPr algn="r">
              <a:lnSpc>
                <a:spcPct val="150000"/>
              </a:lnSpc>
            </a:pPr>
            <a:r>
              <a:rPr lang="fa-IR" sz="1800" b="0" dirty="0"/>
              <a:t>ازويژگي ويرانگرانة بلايا، اينكه ‹‹ بــلا ›› خبرنميدهد، تاكنون علم بشري نتوانسته است بروز بلاياراازقبل پيش بيني كند. بهمين دليل آمادگي بهنگام مواجهه با‹‹ بــلايا ›› وبهينه سازي شرايط جهت مقاومت دررخدادآن ، امري ضروري واجتناب ناپذيرمي باشد .</a:t>
            </a:r>
          </a:p>
          <a:p>
            <a:pPr algn="r">
              <a:lnSpc>
                <a:spcPct val="150000"/>
              </a:lnSpc>
            </a:pPr>
            <a:r>
              <a:rPr lang="fa-IR" sz="1800" b="0" dirty="0"/>
              <a:t>ایران یکی از ده کشور بلاخیز جهان است و در طول 8 سال گذشته 924 زلزله 3 تا 3/7 ریشتری در این کشور به وقوع پیوسته است که در اثر آن 2500 بیلیون ریال خسارت و 275 هزار خانه آسیب ديده به جا مانده است . </a:t>
            </a:r>
          </a:p>
          <a:p>
            <a:pPr algn="r">
              <a:lnSpc>
                <a:spcPct val="150000"/>
              </a:lnSpc>
            </a:pPr>
            <a:endParaRPr lang="en-US" b="0" dirty="0"/>
          </a:p>
        </p:txBody>
      </p:sp>
    </p:spTree>
    <p:extLst>
      <p:ext uri="{BB962C8B-B14F-4D97-AF65-F5344CB8AC3E}">
        <p14:creationId xmlns:p14="http://schemas.microsoft.com/office/powerpoint/2010/main" val="378587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lnSpc>
                <a:spcPct val="150000"/>
              </a:lnSpc>
            </a:pPr>
            <a:r>
              <a:rPr lang="fa-IR" sz="2400" dirty="0" smtClean="0"/>
              <a:t>اهمیت مدرسه</a:t>
            </a:r>
            <a:r>
              <a:rPr lang="fa-IR" sz="1800" dirty="0" smtClean="0"/>
              <a:t>:</a:t>
            </a:r>
          </a:p>
          <a:p>
            <a:pPr algn="r">
              <a:lnSpc>
                <a:spcPct val="150000"/>
              </a:lnSpc>
            </a:pPr>
            <a:r>
              <a:rPr lang="fa-IR" sz="1800" b="0" dirty="0" smtClean="0"/>
              <a:t>كشورايران </a:t>
            </a:r>
            <a:r>
              <a:rPr lang="fa-IR" sz="1800" b="0" dirty="0"/>
              <a:t>داراي يكي ازجوانترين جمعيتهاي عصرحاضراست ، تقريباَ نيمي ازجمعيت راگروههاي سني زير20 سال تشكيل مي دهند، كه دانش آموزان عمدتاَ دراين رده سني قراردارند.</a:t>
            </a:r>
          </a:p>
          <a:p>
            <a:pPr algn="r">
              <a:lnSpc>
                <a:spcPct val="150000"/>
              </a:lnSpc>
            </a:pPr>
            <a:r>
              <a:rPr lang="fa-IR" sz="1800" b="0" dirty="0"/>
              <a:t>به دليل كشرت جمعيت دانش آموزي ، آسيب پذيري بيشتربخصوص ازنظرعاطفي ، رواني ودردسترس بودن اين قشروتجمع آنان در مدرسه توجه بيش ازپيش مسئولين به اين گروه لازم است.</a:t>
            </a:r>
          </a:p>
          <a:p>
            <a:endParaRPr lang="en-US" b="0" dirty="0"/>
          </a:p>
        </p:txBody>
      </p:sp>
    </p:spTree>
    <p:extLst>
      <p:ext uri="{BB962C8B-B14F-4D97-AF65-F5344CB8AC3E}">
        <p14:creationId xmlns:p14="http://schemas.microsoft.com/office/powerpoint/2010/main" val="59096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
            <a:ext cx="7924800" cy="4893647"/>
          </a:xfrm>
          <a:prstGeom prst="rect">
            <a:avLst/>
          </a:prstGeom>
        </p:spPr>
        <p:txBody>
          <a:bodyPr wrap="square">
            <a:spAutoFit/>
          </a:bodyPr>
          <a:lstStyle/>
          <a:p>
            <a:pPr algn="r"/>
            <a:r>
              <a:rPr lang="fa-IR" sz="2400" b="1" dirty="0"/>
              <a:t>اصول اولیه تخلیه اضطراری</a:t>
            </a:r>
          </a:p>
          <a:p>
            <a:pPr algn="r"/>
            <a:endParaRPr lang="fa-IR" dirty="0" smtClean="0"/>
          </a:p>
          <a:p>
            <a:pPr algn="r"/>
            <a:r>
              <a:rPr lang="fa-IR" dirty="0" smtClean="0"/>
              <a:t>هرگز </a:t>
            </a:r>
            <a:r>
              <a:rPr lang="fa-IR" dirty="0"/>
              <a:t>نباید تخلیه اضطراری به صورت ناخودآگاه صورت پذیرد.</a:t>
            </a:r>
          </a:p>
          <a:p>
            <a:pPr algn="r"/>
            <a:endParaRPr lang="fa-IR" dirty="0"/>
          </a:p>
          <a:p>
            <a:pPr algn="r"/>
            <a:r>
              <a:rPr lang="fa-IR" dirty="0"/>
              <a:t>* ممکن است خطرات در بیرون ساختمان بیشتر از داخل ساختمان باشد.</a:t>
            </a:r>
          </a:p>
          <a:p>
            <a:pPr algn="r"/>
            <a:endParaRPr lang="fa-IR" dirty="0"/>
          </a:p>
          <a:p>
            <a:pPr algn="r"/>
            <a:r>
              <a:rPr lang="fa-IR" dirty="0"/>
              <a:t>* ممکن است هیچ محدوده امنی در بیرون وجود نداشته باشد؛ هیچ مسیر بازی برای بیرون رفتن وجود نداشته باشد (پله ها آسیب دیده باشند ...) و مسیرهای جایگزین اضطراری نیاز به باز کردن داشته باشند.</a:t>
            </a:r>
          </a:p>
          <a:p>
            <a:pPr algn="r"/>
            <a:endParaRPr lang="fa-IR" dirty="0"/>
          </a:p>
          <a:p>
            <a:pPr algn="r"/>
            <a:r>
              <a:rPr lang="fa-IR" dirty="0"/>
              <a:t>* شاید برق قطع و سیستم روشنایی داخل ساختمان از بین رفته باشد و در نتیجه فضاها کاملاً تاریک باشند.</a:t>
            </a:r>
          </a:p>
          <a:p>
            <a:pPr algn="r"/>
            <a:r>
              <a:rPr lang="fa-IR" dirty="0" smtClean="0"/>
              <a:t> </a:t>
            </a:r>
            <a:r>
              <a:rPr lang="fa-IR" dirty="0"/>
              <a:t>قبل از این که هرگونه تصمیمی برای تخلیه قسمتی از مدرسه یا تمام مدرسه اتخاذ گردد، یک نفر </a:t>
            </a:r>
            <a:r>
              <a:rPr lang="fa-IR" dirty="0" smtClean="0"/>
              <a:t>باید مشخص </a:t>
            </a:r>
            <a:r>
              <a:rPr lang="fa-IR" dirty="0"/>
              <a:t>نماید که:</a:t>
            </a:r>
          </a:p>
          <a:p>
            <a:pPr algn="r"/>
            <a:endParaRPr lang="fa-IR" dirty="0"/>
          </a:p>
          <a:p>
            <a:pPr algn="r"/>
            <a:r>
              <a:rPr lang="fa-IR" dirty="0" smtClean="0"/>
              <a:t>1) </a:t>
            </a:r>
            <a:r>
              <a:rPr lang="fa-IR" dirty="0"/>
              <a:t>راه امنی برای خروج وجود دارد </a:t>
            </a:r>
          </a:p>
          <a:p>
            <a:pPr algn="r"/>
            <a:endParaRPr lang="fa-IR" dirty="0"/>
          </a:p>
          <a:p>
            <a:pPr algn="r"/>
            <a:r>
              <a:rPr lang="fa-IR" dirty="0"/>
              <a:t>2) امکان امنی برای تخلیه و تجمع دانش آموزان در بیرون وجود دارد</a:t>
            </a:r>
            <a:endParaRPr lang="en-US" dirty="0"/>
          </a:p>
        </p:txBody>
      </p:sp>
    </p:spTree>
    <p:extLst>
      <p:ext uri="{BB962C8B-B14F-4D97-AF65-F5344CB8AC3E}">
        <p14:creationId xmlns:p14="http://schemas.microsoft.com/office/powerpoint/2010/main" val="319450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sz="2000" dirty="0"/>
              <a:t>آمادگی قبل از زلزله (درون ساختمان)</a:t>
            </a:r>
          </a:p>
          <a:p>
            <a:pPr algn="r"/>
            <a:r>
              <a:rPr lang="fa-IR" dirty="0"/>
              <a:t>قبل از زلزله (همین حالا)، شرایط مدرسه را برای تخلیه اضطراری در ذهن تان بررسی کنید.</a:t>
            </a:r>
          </a:p>
          <a:p>
            <a:endParaRPr lang="fa-IR" dirty="0"/>
          </a:p>
          <a:p>
            <a:pPr algn="r"/>
            <a:r>
              <a:rPr lang="fa-IR" dirty="0"/>
              <a:t>- مسیرهایی را برای تخلیه اختصاص دهید که حتی الامکان از محدوده های خطر دور باشد(پنجره های بزرگ، محل ذخیره مواد خطرناک، ...)</a:t>
            </a:r>
          </a:p>
          <a:p>
            <a:endParaRPr lang="fa-IR" dirty="0"/>
          </a:p>
          <a:p>
            <a:pPr algn="r"/>
            <a:r>
              <a:rPr lang="fa-IR" dirty="0"/>
              <a:t>- همواره علاوه بر مسیر اصلی، مسیرهای جایگزین را نیز پیش بینی نمائید.</a:t>
            </a:r>
          </a:p>
          <a:p>
            <a:endParaRPr lang="fa-IR" dirty="0"/>
          </a:p>
          <a:p>
            <a:pPr algn="r"/>
            <a:r>
              <a:rPr lang="fa-IR" dirty="0"/>
              <a:t>- به یاد داشته باشید که خروج از این مسیرها برای دانش آموزان با توجه به توانائی های آن ها امکان پذیر باشد.</a:t>
            </a:r>
            <a:endParaRPr lang="en-US" dirty="0"/>
          </a:p>
        </p:txBody>
      </p:sp>
    </p:spTree>
    <p:extLst>
      <p:ext uri="{BB962C8B-B14F-4D97-AF65-F5344CB8AC3E}">
        <p14:creationId xmlns:p14="http://schemas.microsoft.com/office/powerpoint/2010/main" val="102007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8847"/>
            <a:ext cx="8458200" cy="5262979"/>
          </a:xfrm>
          <a:prstGeom prst="rect">
            <a:avLst/>
          </a:prstGeom>
        </p:spPr>
        <p:txBody>
          <a:bodyPr wrap="square">
            <a:spAutoFit/>
          </a:bodyPr>
          <a:lstStyle/>
          <a:p>
            <a:pPr algn="r"/>
            <a:r>
              <a:rPr lang="fa-IR" sz="2400" b="1" dirty="0"/>
              <a:t>خطرات بالقوه ای را که پس از وقوع زلزله می توانند وجود داشته باشند، در داخل ساختمان جستجو کنید و چک لیستی را همانند نمونه زیر تهیه نمائید</a:t>
            </a:r>
            <a:r>
              <a:rPr lang="fa-IR" b="1" dirty="0"/>
              <a:t>:</a:t>
            </a:r>
          </a:p>
          <a:p>
            <a:pPr algn="r"/>
            <a:endParaRPr lang="fa-IR" b="1" dirty="0"/>
          </a:p>
          <a:p>
            <a:pPr algn="r"/>
            <a:r>
              <a:rPr lang="fa-IR" dirty="0"/>
              <a:t>* سقف های کاذب</a:t>
            </a:r>
          </a:p>
          <a:p>
            <a:pPr algn="r"/>
            <a:endParaRPr lang="fa-IR" dirty="0"/>
          </a:p>
          <a:p>
            <a:pPr algn="r"/>
            <a:r>
              <a:rPr lang="fa-IR" dirty="0"/>
              <a:t>* اثاثیه ثابت سبک اما آویزان (تابلو، قاب عکس، ...)</a:t>
            </a:r>
          </a:p>
          <a:p>
            <a:pPr algn="r"/>
            <a:endParaRPr lang="fa-IR" dirty="0"/>
          </a:p>
          <a:p>
            <a:pPr algn="r"/>
            <a:r>
              <a:rPr lang="fa-IR" dirty="0"/>
              <a:t>* پنجره های بزرگ (در قسمت های داخلی و خارجی ساختمان) که شیشه های آن ها در مقابل خرد و پخش شدن حفاظت نشده اند.</a:t>
            </a:r>
          </a:p>
          <a:p>
            <a:pPr algn="r"/>
            <a:endParaRPr lang="fa-IR" dirty="0"/>
          </a:p>
          <a:p>
            <a:pPr algn="r"/>
            <a:r>
              <a:rPr lang="fa-IR" dirty="0"/>
              <a:t>* کتابخانه یا قفسه هائی که ممکن است به دلیل بسته نشدن به دیوار واژگون شوند.</a:t>
            </a:r>
          </a:p>
          <a:p>
            <a:pPr algn="r"/>
            <a:endParaRPr lang="fa-IR" dirty="0"/>
          </a:p>
          <a:p>
            <a:pPr algn="r"/>
            <a:r>
              <a:rPr lang="fa-IR" dirty="0"/>
              <a:t>* تجهیزات کلاس درس مانند: کامپیوتر، تلویزیون، ویدئو و ویدئو پروژکتور، ...</a:t>
            </a:r>
          </a:p>
          <a:p>
            <a:pPr algn="r"/>
            <a:endParaRPr lang="fa-IR" dirty="0"/>
          </a:p>
          <a:p>
            <a:pPr algn="r"/>
            <a:r>
              <a:rPr lang="fa-IR" dirty="0"/>
              <a:t>* در دسترس نبودن نردبان(در تمام طبقات)</a:t>
            </a:r>
          </a:p>
          <a:p>
            <a:pPr algn="r"/>
            <a:endParaRPr lang="fa-IR" dirty="0"/>
          </a:p>
          <a:p>
            <a:pPr algn="r"/>
            <a:r>
              <a:rPr lang="fa-IR" dirty="0"/>
              <a:t>* آزمایشگاه ها، به ویژه آزمایشگاه شیمی</a:t>
            </a:r>
          </a:p>
          <a:p>
            <a:pPr algn="r"/>
            <a:endParaRPr lang="fa-IR" dirty="0"/>
          </a:p>
        </p:txBody>
      </p:sp>
    </p:spTree>
    <p:extLst>
      <p:ext uri="{BB962C8B-B14F-4D97-AF65-F5344CB8AC3E}">
        <p14:creationId xmlns:p14="http://schemas.microsoft.com/office/powerpoint/2010/main" val="10362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457201"/>
            <a:ext cx="6096000" cy="646331"/>
          </a:xfrm>
          <a:prstGeom prst="rect">
            <a:avLst/>
          </a:prstGeom>
        </p:spPr>
        <p:txBody>
          <a:bodyPr wrap="square">
            <a:spAutoFit/>
          </a:bodyPr>
          <a:lstStyle/>
          <a:p>
            <a:pPr algn="r"/>
            <a:endParaRPr lang="en-US" dirty="0" smtClean="0"/>
          </a:p>
          <a:p>
            <a:pPr algn="r"/>
            <a:r>
              <a:rPr lang="fa-IR" dirty="0" smtClean="0"/>
              <a:t>انبارهای </a:t>
            </a:r>
            <a:r>
              <a:rPr lang="fa-IR" dirty="0"/>
              <a:t>ذخیره مواد پاک کننده، رنگ، تینر یا دیگر مواد خطرزا</a:t>
            </a:r>
          </a:p>
        </p:txBody>
      </p:sp>
      <p:sp>
        <p:nvSpPr>
          <p:cNvPr id="3" name="Rectangle 2"/>
          <p:cNvSpPr/>
          <p:nvPr/>
        </p:nvSpPr>
        <p:spPr>
          <a:xfrm>
            <a:off x="2286000" y="1524000"/>
            <a:ext cx="6096000" cy="923330"/>
          </a:xfrm>
          <a:prstGeom prst="rect">
            <a:avLst/>
          </a:prstGeom>
        </p:spPr>
        <p:txBody>
          <a:bodyPr wrap="square">
            <a:spAutoFit/>
          </a:bodyPr>
          <a:lstStyle/>
          <a:p>
            <a:pPr algn="r"/>
            <a:r>
              <a:rPr lang="fa-IR" dirty="0"/>
              <a:t>* کارگاه ها</a:t>
            </a:r>
          </a:p>
          <a:p>
            <a:pPr algn="r"/>
            <a:endParaRPr lang="fa-IR" dirty="0"/>
          </a:p>
          <a:p>
            <a:pPr algn="r"/>
            <a:r>
              <a:rPr lang="fa-IR" dirty="0"/>
              <a:t>* علائم اطلاع از محل شیر اصلی گاز، آب و کنتور برق</a:t>
            </a:r>
            <a:endParaRPr lang="en-US" dirty="0"/>
          </a:p>
        </p:txBody>
      </p:sp>
    </p:spTree>
    <p:extLst>
      <p:ext uri="{BB962C8B-B14F-4D97-AF65-F5344CB8AC3E}">
        <p14:creationId xmlns:p14="http://schemas.microsoft.com/office/powerpoint/2010/main" val="7623036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160</TotalTime>
  <Words>1251</Words>
  <Application>Microsoft Office PowerPoint</Application>
  <PresentationFormat>On-screen Show (4:3)</PresentationFormat>
  <Paragraphs>107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cp:revision>
  <dcterms:created xsi:type="dcterms:W3CDTF">2006-08-16T00:00:00Z</dcterms:created>
  <dcterms:modified xsi:type="dcterms:W3CDTF">2018-01-04T06:27:38Z</dcterms:modified>
</cp:coreProperties>
</file>